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0"/>
  </p:notesMasterIdLst>
  <p:sldIdLst>
    <p:sldId id="262" r:id="rId2"/>
    <p:sldId id="256" r:id="rId3"/>
    <p:sldId id="258" r:id="rId4"/>
    <p:sldId id="268" r:id="rId5"/>
    <p:sldId id="270" r:id="rId6"/>
    <p:sldId id="269" r:id="rId7"/>
    <p:sldId id="27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</a:t>
            </a:r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الرأي العام والإعلام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المحاضرة </a:t>
            </a:r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السادسة</a:t>
            </a:r>
            <a:r>
              <a:rPr lang="ar-EG" sz="4400" smtClean="0">
                <a:cs typeface="PT Bold Heading" pitchFamily="2" charset="-78"/>
              </a:rPr>
              <a:t>: </a:t>
            </a:r>
            <a:r>
              <a:rPr lang="ar-EG" sz="4400" dirty="0" smtClean="0">
                <a:cs typeface="PT Bold Heading" pitchFamily="2" charset="-78"/>
              </a:rPr>
              <a:t>وسائل الإعلام الرأي العام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6221327" y="2022571"/>
            <a:ext cx="2938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PT Bold Heading" pitchFamily="2" charset="-78"/>
              </a:rPr>
              <a:t>تعريف الإعلام</a:t>
            </a:r>
            <a:r>
              <a:rPr lang="ar-EG" sz="2800" b="1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PT Bold Heading" pitchFamily="2" charset="-78"/>
              </a:rPr>
              <a:t>(لغويا)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654445" y="2075412"/>
            <a:ext cx="6954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ea typeface="Calibri"/>
                <a:cs typeface="Simplified Arabic"/>
              </a:rPr>
              <a:t>اشتق لفظ الإعلام من مادة (عَلِمَ)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يُقال </a:t>
            </a:r>
            <a:r>
              <a:rPr lang="ar-EG" sz="2400" b="1" dirty="0">
                <a:ea typeface="Calibri"/>
                <a:cs typeface="Simplified Arabic"/>
              </a:rPr>
              <a:t>عَلِمَ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 بالشئ أي شعر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به</a:t>
            </a:r>
            <a:r>
              <a:rPr lang="ar-EG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،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-167976" y="2565276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و(أعلم) معناها أخبر، والإعلام مصدر مشتق من الفعل (أعلم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)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-731473" y="3032603"/>
            <a:ext cx="70567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والإعلام في اللغة أيضا يعني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التبليغ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789680" y="3429000"/>
            <a:ext cx="7114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والإعلام بمفهومه الحديث يعني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الإخبار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610920" y="4005064"/>
            <a:ext cx="33666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PT Bold Heading" pitchFamily="2" charset="-78"/>
              </a:rPr>
              <a:t>تعريف الإعلام</a:t>
            </a:r>
            <a:r>
              <a:rPr lang="ar-EG" sz="2800" b="1" dirty="0" smtClean="0">
                <a:ln w="8890" cap="flat" cmpd="sng" algn="ctr">
                  <a:solidFill>
                    <a:srgbClr val="000000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50800" algn="tl">
                    <a:srgbClr val="000000"/>
                  </a:outerShdw>
                </a:effectLst>
                <a:ea typeface="Calibri"/>
                <a:cs typeface="PT Bold Heading" pitchFamily="2" charset="-78"/>
              </a:rPr>
              <a:t>(اصطلاحا)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4653136"/>
            <a:ext cx="774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Low" rtl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ar-SA" sz="2400" b="1" spc="-20" dirty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الإعلام هو تزويد الناس بالمعلومات والحقائق الكفيلة بتوسيع آفاقهم.</a:t>
            </a:r>
            <a:endParaRPr lang="en-US" sz="1600" dirty="0">
              <a:effectLst/>
              <a:latin typeface="Algerian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1" y="5229200"/>
            <a:ext cx="84379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ar-EG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2. </a:t>
            </a:r>
            <a:r>
              <a:rPr lang="ar-SA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الإعلام </a:t>
            </a:r>
            <a:r>
              <a:rPr lang="ar-SA" sz="2400" b="1" spc="-20" dirty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هو تزويد الجماهير بأكبر قدر ممكن من المعلومات </a:t>
            </a:r>
            <a:r>
              <a:rPr lang="ar-SA" sz="2400" b="1" spc="-20" dirty="0" smtClean="0">
                <a:solidFill>
                  <a:srgbClr val="FF0000"/>
                </a:solidFill>
                <a:latin typeface="Algerian"/>
                <a:ea typeface="Times New Roman"/>
                <a:cs typeface="Simplified Arabic"/>
              </a:rPr>
              <a:t>الصحيحة</a:t>
            </a:r>
            <a:r>
              <a:rPr lang="ar-EG" sz="2400" b="1" spc="-20" dirty="0" smtClean="0">
                <a:solidFill>
                  <a:srgbClr val="FF0000"/>
                </a:solidFill>
                <a:latin typeface="Algerian"/>
                <a:ea typeface="Times New Roman"/>
                <a:cs typeface="Simplified Arabic"/>
              </a:rPr>
              <a:t> والموضوعية</a:t>
            </a:r>
            <a:r>
              <a:rPr lang="ar-EG" sz="2400" b="1" spc="-20" dirty="0" smtClean="0">
                <a:solidFill>
                  <a:srgbClr val="000000"/>
                </a:solidFill>
                <a:latin typeface="Algerian"/>
                <a:ea typeface="Times New Roman"/>
                <a:cs typeface="Simplified Arabic"/>
              </a:rPr>
              <a:t>.</a:t>
            </a:r>
            <a:endParaRPr lang="en-US" sz="1600" dirty="0">
              <a:effectLst/>
              <a:latin typeface="Algerian"/>
              <a:ea typeface="Times New Roman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7505" y="5805264"/>
            <a:ext cx="8870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3.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الإعلام </a:t>
            </a:r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وهو تلك العملية التي يترتب عليها نشر الأخبار والمعلومات </a:t>
            </a:r>
            <a:r>
              <a:rPr lang="ar-SA" sz="2400" b="1" spc="-20" dirty="0">
                <a:solidFill>
                  <a:srgbClr val="FF0000"/>
                </a:solidFill>
                <a:ea typeface="Times New Roman"/>
                <a:cs typeface="Simplified Arabic"/>
              </a:rPr>
              <a:t>الدقيقة</a:t>
            </a:r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 التي ترتكز على </a:t>
            </a:r>
            <a:r>
              <a:rPr lang="ar-SA" sz="2400" b="1" spc="-20" dirty="0">
                <a:solidFill>
                  <a:srgbClr val="FF0000"/>
                </a:solidFill>
                <a:ea typeface="Times New Roman"/>
                <a:cs typeface="Simplified Arabic"/>
              </a:rPr>
              <a:t>الصدق</a:t>
            </a:r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r>
              <a:rPr lang="ar-SA" sz="2400" b="1" spc="-20" dirty="0" smtClean="0">
                <a:solidFill>
                  <a:srgbClr val="FF0000"/>
                </a:solidFill>
                <a:ea typeface="Times New Roman"/>
                <a:cs typeface="Simplified Arabic"/>
              </a:rPr>
              <a:t>والصراحة</a:t>
            </a:r>
            <a:r>
              <a:rPr lang="ar-EG" sz="2400" b="1" spc="-20" dirty="0" smtClean="0">
                <a:solidFill>
                  <a:srgbClr val="FF0000"/>
                </a:solidFill>
                <a:ea typeface="Times New Roman"/>
                <a:cs typeface="Simplified Arabic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12" grpId="0"/>
      <p:bldP spid="13" grpId="0"/>
      <p:bldP spid="14" grpId="0"/>
      <p:bldP spid="15" grpId="0"/>
      <p:bldP spid="8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3</a:t>
            </a:fld>
            <a:endParaRPr lang="ar-SA" b="1" dirty="0"/>
          </a:p>
        </p:txBody>
      </p:sp>
      <p:sp>
        <p:nvSpPr>
          <p:cNvPr id="15" name="Rectangle 14"/>
          <p:cNvSpPr/>
          <p:nvPr/>
        </p:nvSpPr>
        <p:spPr>
          <a:xfrm>
            <a:off x="1753909" y="1170516"/>
            <a:ext cx="6333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-20" dirty="0" smtClean="0">
                <a:ea typeface="Calibri"/>
                <a:cs typeface="Simplified Arabic"/>
              </a:rPr>
              <a:t>.</a:t>
            </a:r>
            <a:r>
              <a:rPr lang="ar-SA" sz="2400" b="1" spc="-20" dirty="0" smtClean="0">
                <a:ea typeface="Calibri"/>
                <a:cs typeface="Simplified Arabic"/>
              </a:rPr>
              <a:t>اصطلاح </a:t>
            </a:r>
            <a:r>
              <a:rPr lang="ar-SA" sz="2400" b="1" spc="-20" dirty="0">
                <a:ea typeface="Calibri"/>
                <a:cs typeface="Simplified Arabic"/>
              </a:rPr>
              <a:t>الاتصال أكثر شمولا واتساعا ودقة من مصطلح الإعلام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30500" y="260648"/>
            <a:ext cx="589159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الفرق بين الاتصال </a:t>
            </a:r>
            <a:r>
              <a:rPr lang="ar-SA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والإعلام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3177" y="3140968"/>
            <a:ext cx="220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cs typeface="PT Bold Heading" pitchFamily="2" charset="-78"/>
              </a:rPr>
              <a:t>وسائل الإعلام: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552" y="1632181"/>
            <a:ext cx="8395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spc="-20" dirty="0">
                <a:ea typeface="Calibri"/>
                <a:cs typeface="Simplified Arabic"/>
              </a:rPr>
              <a:t>الاتصال لا يقتصر على استخدام الإعلام فقط بل يعتمد على كافة </a:t>
            </a:r>
            <a:r>
              <a:rPr lang="ar-SA" sz="2400" b="1" spc="-20" dirty="0" smtClean="0">
                <a:ea typeface="Calibri"/>
                <a:cs typeface="Simplified Arabic"/>
              </a:rPr>
              <a:t>وسائل</a:t>
            </a:r>
            <a:r>
              <a:rPr lang="ar-SA" sz="2400" b="1" spc="-20" dirty="0">
                <a:solidFill>
                  <a:prstClr val="black"/>
                </a:solidFill>
                <a:ea typeface="Calibri"/>
                <a:cs typeface="Simplified Arabic"/>
              </a:rPr>
              <a:t> وأساليب وفنون الاتصال </a:t>
            </a:r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من</a:t>
            </a:r>
            <a:r>
              <a:rPr lang="en-US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:</a:t>
            </a:r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414570" y="2498379"/>
            <a:ext cx="43659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إعلام </a:t>
            </a:r>
            <a:r>
              <a:rPr lang="ar-SA" sz="2400" b="1" spc="-20" dirty="0">
                <a:solidFill>
                  <a:prstClr val="black"/>
                </a:solidFill>
                <a:ea typeface="Calibri"/>
                <a:cs typeface="Simplified Arabic"/>
              </a:rPr>
              <a:t>ودعاية بل حتى المسلسلات والأفلام.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3138" y="3687951"/>
            <a:ext cx="1428596" cy="503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</a:pPr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Times New Roman"/>
                <a:cs typeface="PT Bold Heading" pitchFamily="2" charset="-78"/>
              </a:rPr>
              <a:t>2.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Calibri"/>
                <a:ea typeface="Times New Roman"/>
                <a:cs typeface="PT Bold Heading" pitchFamily="2" charset="-78"/>
              </a:rPr>
              <a:t>الصحيفة</a:t>
            </a:r>
            <a:endParaRPr lang="en-US" sz="1600" dirty="0"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5637" y="4652831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4.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التلفزيون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9839" y="4191166"/>
            <a:ext cx="12763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3.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الإذاعة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3660" y="3221821"/>
            <a:ext cx="12795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1.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PT Bold Heading" pitchFamily="2" charset="-78"/>
              </a:rPr>
              <a:t>الكتب 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6882" y="5129773"/>
            <a:ext cx="1396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5.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السينما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20072" y="5591437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6. </a:t>
            </a:r>
            <a:r>
              <a:rPr lang="ar-SA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المسرح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76298" y="6080308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7. شبكة الإنترنت</a:t>
            </a:r>
            <a:endParaRPr lang="en-US" sz="2400" dirty="0"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7" grpId="0"/>
      <p:bldP spid="4" grpId="0"/>
      <p:bldP spid="5" grpId="0"/>
      <p:bldP spid="2" grpId="0"/>
      <p:bldP spid="3" grpId="0"/>
      <p:bldP spid="12" grpId="0"/>
      <p:bldP spid="13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4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323758" y="116632"/>
            <a:ext cx="85501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فيما يلي لمحة عن أثر كل جهاز من أجهزة الإعلام </a:t>
            </a:r>
            <a:endParaRPr lang="ar-EG" sz="3200" b="1" spc="-20" dirty="0" smtClean="0">
              <a:solidFill>
                <a:srgbClr val="FF0000"/>
              </a:solidFill>
              <a:ea typeface="Times New Roman"/>
              <a:cs typeface="PT Bold Heading" pitchFamily="2" charset="-78"/>
            </a:endParaRPr>
          </a:p>
          <a:p>
            <a:pPr algn="ctr" rtl="1"/>
            <a:r>
              <a:rPr lang="ar-SA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في </a:t>
            </a:r>
            <a:r>
              <a:rPr lang="ar-SA" sz="32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عملية تكوين الرأي </a:t>
            </a:r>
            <a:r>
              <a:rPr lang="ar-SA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العام</a:t>
            </a:r>
            <a:r>
              <a:rPr lang="ar-EG" sz="3200" b="1" spc="-20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138" y="1268760"/>
            <a:ext cx="4210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1.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الكتب والوسائل المطبوعة: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27012" y="2718030"/>
            <a:ext cx="173834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2.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الصحافة</a:t>
            </a:r>
            <a:r>
              <a:rPr lang="en-US" sz="280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Simplified Arabic"/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268760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40" dirty="0">
                <a:ea typeface="Times New Roman"/>
                <a:cs typeface="Simplified Arabic"/>
              </a:rPr>
              <a:t>أكثر الوسائل ملاءمة لتقديم الموضوعات </a:t>
            </a:r>
            <a:endParaRPr lang="ar-EG" sz="2400" b="1" spc="-40" dirty="0" smtClean="0">
              <a:ea typeface="Times New Roman"/>
              <a:cs typeface="Simplified Arabic"/>
            </a:endParaRPr>
          </a:p>
          <a:p>
            <a:pPr lvl="0" algn="ctr" rtl="1"/>
            <a:r>
              <a:rPr lang="ar-SA" sz="2400" b="1" spc="-40" dirty="0" smtClean="0">
                <a:ea typeface="Times New Roman"/>
                <a:cs typeface="Simplified Arabic"/>
              </a:rPr>
              <a:t>التفصيلية </a:t>
            </a:r>
            <a:r>
              <a:rPr lang="ar-SA" sz="2400" b="1" spc="-40" dirty="0">
                <a:ea typeface="Times New Roman"/>
                <a:cs typeface="Simplified Arabic"/>
              </a:rPr>
              <a:t>الطويلة.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2099757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40" dirty="0">
                <a:ea typeface="Times New Roman"/>
                <a:cs typeface="Simplified Arabic"/>
              </a:rPr>
              <a:t>الكتاب من أهم أدوات الثقافة والمعرفة التي تساعد على تكوين الرأي </a:t>
            </a:r>
            <a:r>
              <a:rPr lang="ar-SA" sz="2400" b="1" spc="-40" dirty="0" smtClean="0">
                <a:ea typeface="Times New Roman"/>
                <a:cs typeface="Simplified Arabic"/>
              </a:rPr>
              <a:t>العام</a:t>
            </a:r>
            <a:r>
              <a:rPr lang="ar-EG" sz="2400" b="1" spc="-40" dirty="0" smtClean="0">
                <a:ea typeface="Times New Roman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0850" y="271803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spc="-40" dirty="0">
                <a:ea typeface="Times New Roman"/>
                <a:cs typeface="Simplified Arabic"/>
              </a:rPr>
              <a:t>يختلف دور الصحافة في تكوين الرأي العام وتشكيل اتجاهاته أو تغييره حسب أنظمة الحكم </a:t>
            </a:r>
            <a:r>
              <a:rPr lang="ar-SA" sz="2400" b="1" spc="-40" dirty="0" smtClean="0">
                <a:ea typeface="Times New Roman"/>
                <a:cs typeface="Simplified Arabic"/>
              </a:rPr>
              <a:t>المختلفة</a:t>
            </a:r>
            <a:r>
              <a:rPr lang="ar-EG" sz="2400" b="1" spc="-40" dirty="0" smtClean="0">
                <a:ea typeface="Times New Roman"/>
                <a:cs typeface="Simplified Arabic"/>
              </a:rPr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0" y="3589638"/>
            <a:ext cx="2779713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4736" y="4066565"/>
            <a:ext cx="1693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الصور والرسوم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424544" y="4528230"/>
            <a:ext cx="120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الكاريكات</a:t>
            </a:r>
            <a:r>
              <a:rPr lang="ar-EG" sz="24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ير</a:t>
            </a:r>
            <a:r>
              <a:rPr lang="ar-SA" sz="2400" b="1" spc="-4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634491" y="3595358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مقالات</a:t>
            </a:r>
            <a:endParaRPr lang="en-US" sz="24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ea typeface="Times New Roman"/>
              <a:cs typeface="Simplified Arabic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69543" y="4057023"/>
            <a:ext cx="1904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 smtClean="0">
                <a:ea typeface="Times New Roman"/>
                <a:cs typeface="Simplified Arabic"/>
              </a:rPr>
              <a:t> </a:t>
            </a:r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تعليقات</a:t>
            </a:r>
            <a:r>
              <a:rPr lang="ar-EG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 وتحليلات</a:t>
            </a:r>
            <a:endParaRPr lang="en-US" sz="24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ea typeface="Times New Roman"/>
              <a:cs typeface="Simplified Arabic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09870" y="3603347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أخبار</a:t>
            </a:r>
            <a:endParaRPr lang="en-US" sz="24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ea typeface="Times New Roman"/>
              <a:cs typeface="Simplified Arabic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98904" y="3603348"/>
            <a:ext cx="969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4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ea typeface="Times New Roman"/>
                <a:cs typeface="Simplified Arabic"/>
              </a:rPr>
              <a:t>تحقيقات</a:t>
            </a:r>
            <a:endParaRPr lang="en-US" sz="2400" b="1" spc="-40" dirty="0">
              <a:ln w="9525" cap="rnd" cmpd="sng" algn="ctr">
                <a:solidFill>
                  <a:srgbClr val="000000"/>
                </a:solidFill>
                <a:prstDash val="solid"/>
                <a:bevel/>
              </a:ln>
              <a:ea typeface="Times New Roman"/>
              <a:cs typeface="Simplified Arabic"/>
            </a:endParaRPr>
          </a:p>
        </p:txBody>
      </p:sp>
      <p:sp>
        <p:nvSpPr>
          <p:cNvPr id="24" name="AutoShape 4" descr="قارئ يشارك كاريكاتير عن جهود الجيش والشرطة فى محاربة الإرهاب و الفساد -  اليوم الساب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20040"/>
            <a:ext cx="2952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10" grpId="0"/>
      <p:bldP spid="11" grpId="0"/>
      <p:bldP spid="12" grpId="0"/>
      <p:bldP spid="4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33104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5</a:t>
            </a:fld>
            <a:endParaRPr lang="ar-SA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89" y="692696"/>
            <a:ext cx="2005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15576" y="2757086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كويز:</a:t>
            </a:r>
            <a:endParaRPr lang="en-US" sz="2800" dirty="0"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680" y="3649113"/>
            <a:ext cx="5540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ما الفرق بين التعليق والتحليل؟..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12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52536" y="2519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3" name="AutoShape 2" descr="فنانو الكاريكاتير يضربون جيش كورونا بذخيرة مدفع الإفطار | شريف الشافعي |  صحيفة العر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8724" y="404664"/>
            <a:ext cx="1673932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ar-EG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3.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الإذاعة</a:t>
            </a:r>
            <a:r>
              <a:rPr lang="en-US" sz="280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Simplified Arabic"/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7784" y="450440"/>
            <a:ext cx="4768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spc="-50" dirty="0" smtClean="0">
                <a:ea typeface="Times New Roman"/>
                <a:cs typeface="Simplified Arabic"/>
              </a:rPr>
              <a:t>تغطي </a:t>
            </a:r>
            <a:r>
              <a:rPr lang="ar-SA" sz="2400" b="1" spc="-50" dirty="0">
                <a:ea typeface="Times New Roman"/>
                <a:cs typeface="Simplified Arabic"/>
              </a:rPr>
              <a:t>جميع الفئات من مثقفين </a:t>
            </a:r>
            <a:r>
              <a:rPr lang="ar-SA" sz="2400" b="1" spc="-50" dirty="0" smtClean="0">
                <a:ea typeface="Times New Roman"/>
                <a:cs typeface="Simplified Arabic"/>
              </a:rPr>
              <a:t>وأنصاف</a:t>
            </a:r>
            <a:r>
              <a:rPr lang="ar-EG" sz="2400" b="1" spc="-50" dirty="0" smtClean="0">
                <a:ea typeface="Times New Roman"/>
                <a:cs typeface="Simplified Arabic"/>
              </a:rPr>
              <a:t> </a:t>
            </a:r>
            <a:r>
              <a:rPr lang="ar-SA" sz="2400" b="1" spc="-50" dirty="0" smtClean="0">
                <a:ea typeface="Times New Roman"/>
                <a:cs typeface="Simplified Arabic"/>
              </a:rPr>
              <a:t>مثقفين ومتعلمين </a:t>
            </a:r>
            <a:r>
              <a:rPr lang="ar-SA" sz="2400" b="1" spc="-50" dirty="0">
                <a:ea typeface="Times New Roman"/>
                <a:cs typeface="Simplified Arabic"/>
              </a:rPr>
              <a:t>وعمال وفلاحين وربات </a:t>
            </a:r>
            <a:r>
              <a:rPr lang="ar-SA" sz="2400" b="1" spc="-50" dirty="0" smtClean="0">
                <a:ea typeface="Times New Roman"/>
                <a:cs typeface="Simplified Arabic"/>
              </a:rPr>
              <a:t>بيوت</a:t>
            </a:r>
            <a:r>
              <a:rPr lang="ar-EG" sz="2400" b="1" spc="-50" dirty="0" smtClean="0"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567447" y="1408232"/>
            <a:ext cx="272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مثال: حرب أكتوبر 1973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62477" y="1988840"/>
            <a:ext cx="2060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4.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التليفزيون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28789" y="2069819"/>
            <a:ext cx="4951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50" dirty="0">
                <a:solidFill>
                  <a:srgbClr val="000000"/>
                </a:solidFill>
                <a:ea typeface="Times New Roman"/>
                <a:cs typeface="Simplified Arabic"/>
              </a:rPr>
              <a:t>الاحتكارات الرأسمالية في الولايات المتحدة الأمريكية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684604" y="2636912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50" dirty="0">
                <a:solidFill>
                  <a:srgbClr val="000000"/>
                </a:solidFill>
                <a:ea typeface="Times New Roman"/>
                <a:cs typeface="Simplified Arabic"/>
              </a:rPr>
              <a:t>الدعاية لانتخابات الرئاسة الأمريكية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9359" y="3274531"/>
            <a:ext cx="70087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40" dirty="0">
                <a:solidFill>
                  <a:srgbClr val="000000"/>
                </a:solidFill>
                <a:ea typeface="Times New Roman"/>
                <a:cs typeface="Simplified Arabic"/>
              </a:rPr>
              <a:t>تتعامل مع كافة طبقات الشعب وتساهم في تكوين الرأي العام والتأثير 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فيه</a:t>
            </a:r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112088" y="3212976"/>
            <a:ext cx="1699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5. السينما: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2" y="3710641"/>
            <a:ext cx="6192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400" b="1" spc="-40" dirty="0">
                <a:solidFill>
                  <a:srgbClr val="000000"/>
                </a:solidFill>
                <a:ea typeface="Times New Roman"/>
                <a:cs typeface="Simplified Arabic"/>
              </a:rPr>
              <a:t>وتستخدم السينما في الدعاية الداخلية 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والخارجية</a:t>
            </a:r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497411" y="4165039"/>
            <a:ext cx="4653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1"/>
            <a:r>
              <a:rPr lang="ar-SA" sz="2400" b="1" spc="-40" dirty="0">
                <a:solidFill>
                  <a:srgbClr val="000000"/>
                </a:solidFill>
                <a:ea typeface="Times New Roman"/>
                <a:cs typeface="Simplified Arabic"/>
              </a:rPr>
              <a:t>وتعمل على تكوين الرأي العام المحلي 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والعالمي</a:t>
            </a:r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40" y="450440"/>
            <a:ext cx="2309936" cy="14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88" y="5013176"/>
            <a:ext cx="1790700" cy="14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013176"/>
            <a:ext cx="1930727" cy="147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78315"/>
            <a:ext cx="1815862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r="25089"/>
          <a:stretch/>
        </p:blipFill>
        <p:spPr bwMode="auto">
          <a:xfrm>
            <a:off x="245840" y="4978315"/>
            <a:ext cx="1877888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0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4" grpId="0"/>
      <p:bldP spid="15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192" y="123487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7</a:t>
            </a:fld>
            <a:endParaRPr lang="ar-SA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7236296" y="404664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6. </a:t>
            </a:r>
            <a:r>
              <a:rPr lang="ar-SA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المسرح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28" y="367962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40" dirty="0">
                <a:solidFill>
                  <a:srgbClr val="000000"/>
                </a:solidFill>
                <a:ea typeface="Times New Roman"/>
                <a:cs typeface="Simplified Arabic"/>
              </a:rPr>
              <a:t>المسرح فن جماهيري حي يعبر عن الحياة الإنسانية في كافة 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أشكالها</a:t>
            </a:r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79512" y="99545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40" dirty="0">
                <a:solidFill>
                  <a:srgbClr val="000000"/>
                </a:solidFill>
                <a:ea typeface="Times New Roman"/>
                <a:cs typeface="Simplified Arabic"/>
              </a:rPr>
              <a:t>فالمسرح يعد تعبيرا صادقا عن الرأي العام يتحدث بلسانه فيعرض آماله وأفراحه </a:t>
            </a:r>
            <a:r>
              <a:rPr lang="ar-SA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وتطلعاته</a:t>
            </a:r>
            <a:r>
              <a:rPr lang="ar-EG" sz="2400" b="1" spc="-4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84168" y="1700808"/>
            <a:ext cx="28809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7. شبكة الإنترنت: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049" y="1785556"/>
            <a:ext cx="5959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عملت على التقارب 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والتعارف </a:t>
            </a:r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وتبادل الآراء والأفكار 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والرغبات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419167" y="2355856"/>
            <a:ext cx="1917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المواقع 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الإلكترونية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660000" y="4767535"/>
            <a:ext cx="2098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المدونات </a:t>
            </a:r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الشخصية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0" y="25077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شبكات </a:t>
            </a:r>
            <a:r>
              <a:rPr lang="ar-SA" sz="2400" b="1" spc="-30">
                <a:solidFill>
                  <a:srgbClr val="000000"/>
                </a:solidFill>
                <a:ea typeface="Times New Roman"/>
                <a:cs typeface="Simplified Arabic"/>
              </a:rPr>
              <a:t>التواصل </a:t>
            </a:r>
            <a:r>
              <a:rPr lang="ar-SA" sz="2400" b="1" spc="-30" smtClean="0">
                <a:solidFill>
                  <a:srgbClr val="000000"/>
                </a:solidFill>
                <a:ea typeface="Times New Roman"/>
                <a:cs typeface="Simplified Arabic"/>
              </a:rPr>
              <a:t>الإجتماعي </a:t>
            </a:r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مثل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: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51520" y="3443442"/>
            <a:ext cx="155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30" dirty="0">
                <a:solidFill>
                  <a:srgbClr val="000000"/>
                </a:solidFill>
                <a:ea typeface="Times New Roman"/>
                <a:cs typeface="Simplified Arabic"/>
              </a:rPr>
              <a:t>(الفيس 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بوك)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938" y="2846603"/>
            <a:ext cx="1592527" cy="133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74" y="5229200"/>
            <a:ext cx="163282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456" y="3080819"/>
            <a:ext cx="1838126" cy="138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3280" y="5229200"/>
            <a:ext cx="155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(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تويتر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) 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07" y="4902530"/>
            <a:ext cx="1836985" cy="136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8" descr="ميزات في يوتيوب تجعل استخدامه أكثر فائدة - التقنية - عالم ذكي - البيان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85139"/>
            <a:ext cx="21602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369592" y="3668444"/>
            <a:ext cx="155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(</a:t>
            </a:r>
            <a:r>
              <a:rPr lang="ar-EG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يوتيوب</a:t>
            </a:r>
            <a:r>
              <a:rPr lang="ar-SA" sz="2400" b="1" spc="-30" dirty="0" smtClean="0">
                <a:solidFill>
                  <a:srgbClr val="000000"/>
                </a:solidFill>
                <a:ea typeface="Times New Roman"/>
                <a:cs typeface="Simplified Arabic"/>
              </a:rPr>
              <a:t>) 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8" grpId="0"/>
      <p:bldP spid="9" grpId="0"/>
      <p:bldP spid="10" grpId="0"/>
      <p:bldP spid="11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2035</TotalTime>
  <Words>401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Trek</vt:lpstr>
      <vt:lpstr>مقرر الرأي العام والإعلام للفرقة الثالثة </vt:lpstr>
      <vt:lpstr>المحاضرة السادسة: وسائل الإعلام الرأي العام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84</cp:revision>
  <dcterms:created xsi:type="dcterms:W3CDTF">2020-03-24T00:59:16Z</dcterms:created>
  <dcterms:modified xsi:type="dcterms:W3CDTF">2020-10-19T14:18:31Z</dcterms:modified>
</cp:coreProperties>
</file>